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4" r:id="rId5"/>
    <p:sldId id="263" r:id="rId6"/>
    <p:sldId id="262" r:id="rId7"/>
    <p:sldId id="261" r:id="rId8"/>
    <p:sldId id="260" r:id="rId9"/>
    <p:sldId id="259" r:id="rId10"/>
    <p:sldId id="257" r:id="rId11"/>
    <p:sldId id="269" r:id="rId12"/>
    <p:sldId id="268" r:id="rId13"/>
    <p:sldId id="267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9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png"/><Relationship Id="rId9" Type="http://schemas.openxmlformats.org/officeDocument/2006/relationships/image" Target="../media/image6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Z:\Библиотека\НДК\2019 год\Писатели\pisateli_201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85880">
            <a:off x="6910363" y="1554906"/>
            <a:ext cx="1493321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Библиотека\НДК\2019 год\Писатели\pisateli_201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085007">
            <a:off x="755576" y="1772816"/>
            <a:ext cx="1572511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1667293" y="692696"/>
            <a:ext cx="5760640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54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Книги 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54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нашего детства</a:t>
            </a: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1221673" y="5589240"/>
            <a:ext cx="576064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24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КВИЗ-ИГРА</a:t>
            </a:r>
          </a:p>
        </p:txBody>
      </p:sp>
      <p:pic>
        <p:nvPicPr>
          <p:cNvPr id="1027" name="Picture 3" descr="Z:\Библиотека\НДК\2019 год\Писатели\pisateli_201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54829" y="2471737"/>
            <a:ext cx="1567507" cy="1749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Библиотека\НДК\2019 год\Писатели\pisateli_2019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31638">
            <a:off x="3805866" y="2591715"/>
            <a:ext cx="951180" cy="1461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Библиотека\НДК\2019 год\Писатели\pisateli_201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5212" y="2549303"/>
            <a:ext cx="1472750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Z:\Библиотека\НДК\2019 год\Писатели\ubilei-pisatelej-i-poetov-2019-2-610x300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647" y="3933056"/>
            <a:ext cx="796368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:\Библиотека\НДК\2019 год\Писатели\ubilei-pisatelej-i-poetov-2019-3-610x300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78456">
            <a:off x="1940015" y="4365104"/>
            <a:ext cx="1498365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Z:\Библиотека\НДК\2019 год\Писатели\ubilei-pisatelej-i-poetov-2019-9-610x300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9871" y="4095446"/>
            <a:ext cx="1149755" cy="1314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Z:\Библиотека\НДК\2019 год\Писатели\Писатели7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71713">
            <a:off x="4547613" y="4613685"/>
            <a:ext cx="1663579" cy="947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Z:\Библиотека\НДК\2019 год\Писатели\Слайд6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90253">
            <a:off x="6393406" y="3178823"/>
            <a:ext cx="1429940" cy="134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Z:\Библиотека\НДК\2019 год\Писатели\Писатели14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4135" y="4463828"/>
            <a:ext cx="1736357" cy="1155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unveter.ru/uploads/posts/2018-06/1530007252_k1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37155"/>
            <a:ext cx="3515544" cy="10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77593" y="437155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8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10314" y="1415166"/>
            <a:ext cx="64740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33CC"/>
                </a:solidFill>
                <a:latin typeface="Bookman Old Style" pitchFamily="18" charset="0"/>
              </a:rPr>
              <a:t>«Давайте познакомимся»</a:t>
            </a:r>
            <a:endParaRPr lang="ru-RU" sz="2000" dirty="0">
              <a:solidFill>
                <a:srgbClr val="0033CC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2132856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dirty="0">
                <a:latin typeface="Bookman Old Style" pitchFamily="18" charset="0"/>
              </a:rPr>
              <a:t>Черномор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40323" y="2615284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dirty="0">
                <a:latin typeface="Bookman Old Style" pitchFamily="18" charset="0"/>
              </a:rPr>
              <a:t>Грэй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40323" y="3068960"/>
            <a:ext cx="141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Ихтиандр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10242" name="Picture 2" descr="http://alisatoys22.ru/img/products/0010111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3521" y="3645024"/>
            <a:ext cx="197206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iskrinka.zp.ua/wp-content/uploads/2015/11/12053673-Business-Attention-exclamation-mark-with-up-hand-Stock-Vector-punctuation-830x104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1385157" cy="174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cdn.book24.ru/v2/430000000000055315/COVER/cover3d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9952" y="3655702"/>
            <a:ext cx="1747337" cy="2725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avanta.ru/upimg/big/6/8/1/316868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669003"/>
            <a:ext cx="1723958" cy="2725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45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0314" y="1415166"/>
            <a:ext cx="64740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33CC"/>
                </a:solidFill>
                <a:latin typeface="Bookman Old Style" pitchFamily="18" charset="0"/>
              </a:rPr>
              <a:t>«Крылатые слова»</a:t>
            </a:r>
            <a:endParaRPr lang="ru-RU" sz="2000" dirty="0">
              <a:solidFill>
                <a:srgbClr val="0033CC"/>
              </a:solidFill>
              <a:latin typeface="Bookman Old Style" pitchFamily="18" charset="0"/>
            </a:endParaRPr>
          </a:p>
        </p:txBody>
      </p:sp>
      <p:pic>
        <p:nvPicPr>
          <p:cNvPr id="4" name="Picture 4" descr="https://sunveter.ru/uploads/posts/2018-06/1530007252_k1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37155"/>
            <a:ext cx="3515544" cy="10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77593" y="437155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9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916832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 lvl="0"/>
            <a:r>
              <a:rPr lang="ru-RU" dirty="0">
                <a:latin typeface="Bookman Old Style" pitchFamily="18" charset="0"/>
              </a:rPr>
              <a:t>А вы, друзья, как ни садитесь,</a:t>
            </a:r>
          </a:p>
          <a:p>
            <a:pPr lvl="0"/>
            <a:r>
              <a:rPr lang="ru-RU" dirty="0">
                <a:latin typeface="Bookman Old Style" pitchFamily="18" charset="0"/>
              </a:rPr>
              <a:t>Всё в музыканты не годитесь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31409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 lvl="0"/>
            <a:r>
              <a:rPr lang="ru-RU" dirty="0">
                <a:latin typeface="Bookman Old Style" pitchFamily="18" charset="0"/>
              </a:rPr>
              <a:t>Дела давно минувших дней, </a:t>
            </a:r>
          </a:p>
          <a:p>
            <a:r>
              <a:rPr lang="ru-RU" dirty="0">
                <a:latin typeface="Bookman Old Style" pitchFamily="18" charset="0"/>
              </a:rPr>
              <a:t>Преданья старины глубокой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32484" y="4471333"/>
            <a:ext cx="3938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r>
              <a:rPr lang="ru-RU" dirty="0">
                <a:latin typeface="Bookman Old Style" pitchFamily="18" charset="0"/>
              </a:rPr>
              <a:t>Не хочу учиться, хочу жениться</a:t>
            </a:r>
          </a:p>
        </p:txBody>
      </p:sp>
      <p:pic>
        <p:nvPicPr>
          <p:cNvPr id="9" name="Picture 12" descr="http://iskrinka.zp.ua/wp-content/uploads/2015/11/12053673-Business-Attention-exclamation-mark-with-up-hand-Stock-Vector-punctuation-830x104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37" y="4293095"/>
            <a:ext cx="1385157" cy="174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www.libex.ru/img/x/32/2d/90b7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64138" y="706076"/>
            <a:ext cx="1282215" cy="1858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mg1.labirint.ru/books/634515/scrn_big_0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4590" y="2708919"/>
            <a:ext cx="1171322" cy="1708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img-gorod.ru/upload/iblock/7ed/7ed3900467a896052eeb5f6629a4ce7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9584" y="4538495"/>
            <a:ext cx="1335194" cy="1923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justclickit.ru/flash/other/other%20(1787)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1582" y="2996952"/>
            <a:ext cx="152400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3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sunveter.ru/uploads/posts/2018-06/1530007252_k1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37155"/>
            <a:ext cx="3515544" cy="10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454615"/>
            <a:ext cx="1378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10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0314" y="1415166"/>
            <a:ext cx="64740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33CC"/>
                </a:solidFill>
                <a:latin typeface="Bookman Old Style" pitchFamily="18" charset="0"/>
              </a:rPr>
              <a:t>«Дорогие сердцу места»</a:t>
            </a:r>
            <a:endParaRPr lang="ru-RU" sz="2000" dirty="0">
              <a:solidFill>
                <a:srgbClr val="0033CC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132856"/>
            <a:ext cx="1803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        </a:t>
            </a:r>
            <a:r>
              <a:rPr lang="ru-RU" dirty="0">
                <a:latin typeface="Bookman Old Style" pitchFamily="18" charset="0"/>
              </a:rPr>
              <a:t>Болдино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2852936"/>
            <a:ext cx="1835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        </a:t>
            </a:r>
            <a:r>
              <a:rPr lang="ru-RU" dirty="0">
                <a:latin typeface="Bookman Old Style" pitchFamily="18" charset="0"/>
              </a:rPr>
              <a:t>Тарханы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70112" y="3573016"/>
            <a:ext cx="233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      </a:t>
            </a:r>
            <a:r>
              <a:rPr lang="ru-RU" dirty="0">
                <a:latin typeface="Bookman Old Style" pitchFamily="18" charset="0"/>
              </a:rPr>
              <a:t>Ясная поляна </a:t>
            </a:r>
          </a:p>
        </p:txBody>
      </p:sp>
      <p:pic>
        <p:nvPicPr>
          <p:cNvPr id="12290" name="Picture 2" descr="https://run4trip.ru/wp-content/uploads/2017/10/be403914270ec52395fc4acdba891f7d0ca248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261282"/>
            <a:ext cx="1576290" cy="118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tarhany.ru/media/slider/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2711" y="2614583"/>
            <a:ext cx="3676106" cy="957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zarya42.files.wordpress.com/2016/07/92851.jpg?w=1140&amp;h=75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2333" y="3747760"/>
            <a:ext cx="1986484" cy="132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iskrinka.zp.ua/wp-content/uploads/2015/11/12053673-Business-Attention-exclamation-mark-with-up-hand-Stock-Vector-punctuation-830x1043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345197"/>
            <a:ext cx="1385157" cy="174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verbum.syktsu.ru/wp-content/uploads/2018/06/image129636485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4669" y="4322899"/>
            <a:ext cx="1475491" cy="18559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s://otvet.imgsmail.ru/download/10157233_fc94ceb17f5731021e1e8b5df7f2cc9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5705" y="4287527"/>
            <a:ext cx="1375505" cy="18559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s://i.pinimg.com/736x/cd/20/4b/cd204bdb1cd73f6175377d22d0b5fd14--leo-tolstoy-lev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1047" y="4263673"/>
            <a:ext cx="1405676" cy="1893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17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sunveter.ru/uploads/posts/2018-06/1530007252_k1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37155"/>
            <a:ext cx="3515544" cy="10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454615"/>
            <a:ext cx="1378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11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0314" y="1415166"/>
            <a:ext cx="64740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33CC"/>
                </a:solidFill>
                <a:latin typeface="Bookman Old Style" pitchFamily="18" charset="0"/>
              </a:rPr>
              <a:t>«От былины до считалки»</a:t>
            </a:r>
            <a:endParaRPr lang="ru-RU" sz="2000" dirty="0">
              <a:solidFill>
                <a:srgbClr val="0033CC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7541" y="2072452"/>
            <a:ext cx="7316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dirty="0">
                <a:latin typeface="Bookman Old Style" pitchFamily="18" charset="0"/>
              </a:rPr>
              <a:t>Фонвизин «Недоросль»; </a:t>
            </a:r>
          </a:p>
          <a:p>
            <a:pPr algn="just"/>
            <a:r>
              <a:rPr lang="ru-RU" dirty="0">
                <a:latin typeface="Bookman Old Style" pitchFamily="18" charset="0"/>
              </a:rPr>
              <a:t>«Илья Муромец и Соловей - Разбойник»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2924944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dirty="0">
                <a:latin typeface="Bookman Old Style" pitchFamily="18" charset="0"/>
              </a:rPr>
              <a:t>Тургенев «</a:t>
            </a:r>
            <a:r>
              <a:rPr lang="ru-RU" dirty="0" err="1">
                <a:latin typeface="Bookman Old Style" pitchFamily="18" charset="0"/>
              </a:rPr>
              <a:t>Бежин</a:t>
            </a:r>
            <a:r>
              <a:rPr lang="ru-RU" dirty="0">
                <a:latin typeface="Bookman Old Style" pitchFamily="18" charset="0"/>
              </a:rPr>
              <a:t> луг»; </a:t>
            </a:r>
          </a:p>
          <a:p>
            <a:r>
              <a:rPr lang="ru-RU" dirty="0">
                <a:latin typeface="Bookman Old Style" pitchFamily="18" charset="0"/>
              </a:rPr>
              <a:t>Лермонтов «Песнь про купца Калашникова»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7540" y="3844052"/>
            <a:ext cx="6230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ookman Old Style" pitchFamily="18" charset="0"/>
              </a:rPr>
              <a:t>Крылов «Зеркало и обезьяна»; </a:t>
            </a:r>
          </a:p>
          <a:p>
            <a:pPr algn="just"/>
            <a:r>
              <a:rPr lang="ru-RU" dirty="0">
                <a:latin typeface="Bookman Old Style" pitchFamily="18" charset="0"/>
              </a:rPr>
              <a:t>Гоголь «Тарас Бульба»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79679" y="2210951"/>
            <a:ext cx="2388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комедия, былина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3063443"/>
            <a:ext cx="2137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рассказ, поэма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3982551"/>
            <a:ext cx="2132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басня, повесть</a:t>
            </a:r>
          </a:p>
        </p:txBody>
      </p:sp>
      <p:pic>
        <p:nvPicPr>
          <p:cNvPr id="13314" name="Picture 2" descr="https://wcbook.ru/data/book/961/96109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8" y="4629162"/>
            <a:ext cx="998993" cy="1562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iskrinka.zp.ua/wp-content/uploads/2015/11/12053673-Business-Attention-exclamation-mark-with-up-hand-Stock-Vector-punctuation-830x104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4728515"/>
            <a:ext cx="1080120" cy="135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100book.ru/b115406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4629162"/>
            <a:ext cx="1091529" cy="1562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im0-tub-ru.yandex.net/i?id=ccfab2fb9122e36e0cad5ca2ac740d69-l&amp;n=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629162"/>
            <a:ext cx="1203484" cy="1562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valenik.ru/vsesvit/vidvs/m/mu/mu4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625763"/>
            <a:ext cx="1130432" cy="1562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www.auction-imperia.ru/i/booklot/_DSC7562-5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21542" y="4655802"/>
            <a:ext cx="1141475" cy="1562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s://img.yakaboo.ua/media/catalog/product/cache/1/image/234c7c011ba026e66d29567e1be1d1f7/1/1/11_17_299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4664115"/>
            <a:ext cx="1013761" cy="1554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76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laycast.ru/uploads/2016/08/23/1967259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27" y="1052736"/>
            <a:ext cx="814550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animations.shoppinng.ru/wp-content/uploads/2014/02/20.gif?x307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497" y="2348880"/>
            <a:ext cx="767139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http://clipart-library.com/images/di9rnepxT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8" name="Picture 12" descr="http://clipart-library.com/images/di9rnepxT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345833"/>
            <a:ext cx="48196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50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unveter.ru/uploads/posts/2018-06/1530007252_k1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37155"/>
            <a:ext cx="3515544" cy="10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77593" y="491836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1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0314" y="1415166"/>
            <a:ext cx="64740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33CC"/>
                </a:solidFill>
                <a:latin typeface="Bookman Old Style" pitchFamily="18" charset="0"/>
              </a:rPr>
              <a:t>«Скажите, как его зовут?»</a:t>
            </a:r>
            <a:endParaRPr lang="ru-RU" sz="2000" dirty="0">
              <a:solidFill>
                <a:srgbClr val="0033CC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9489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Bookman Old Style" pitchFamily="18" charset="0"/>
              </a:rPr>
              <a:t>Мужчина в 12 вершков роста, богатырски сложенный и глухонемой от рождения.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8361" y="2451193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Bookman Old Style" pitchFamily="18" charset="0"/>
              </a:rPr>
              <a:t>Девочка, тринадцати лет, красивая, черноглазая и черноволосая. Одета в  рубаху длинную, на шее монисто из русских полтинников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38361" y="3356992"/>
            <a:ext cx="7452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ookman Old Style" pitchFamily="18" charset="0"/>
              </a:rPr>
              <a:t>Это хороший тульский мастеровой, простодушный и даровитый, наивный, но с русской лукавинкой. Он совершил диво – дивное, усовершенствовал диковинку заморскую – подковал стальную аглицкую блоху</a:t>
            </a:r>
          </a:p>
        </p:txBody>
      </p:sp>
      <p:pic>
        <p:nvPicPr>
          <p:cNvPr id="2054" name="Picture 6" descr="http://for-kidsandmum.ru/images/10144868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0584" y="4582307"/>
            <a:ext cx="1117774" cy="170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jili-bili.ru/files/labirint/medium/10638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557321"/>
            <a:ext cx="1116191" cy="1725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libs.ru/media/cache/8b/49/8b49719d63c883fb805800fa4402b67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557321"/>
            <a:ext cx="1148795" cy="1713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skrinka.zp.ua/wp-content/uploads/2015/11/12053673-Business-Attention-exclamation-mark-with-up-hand-Stock-Vector-punctuation-830x1043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1197" y="4557321"/>
            <a:ext cx="1385157" cy="174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37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unveter.ru/uploads/posts/2018-06/1530007252_k1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37155"/>
            <a:ext cx="3515544" cy="10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7593" y="437155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2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0314" y="1415166"/>
            <a:ext cx="64740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33CC"/>
                </a:solidFill>
                <a:latin typeface="Bookman Old Style" pitchFamily="18" charset="0"/>
              </a:rPr>
              <a:t>«Кто так говорил»</a:t>
            </a:r>
            <a:endParaRPr lang="ru-RU" sz="2000" dirty="0">
              <a:solidFill>
                <a:srgbClr val="0033CC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060848"/>
            <a:ext cx="4479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Bookman Old Style" pitchFamily="18" charset="0"/>
              </a:rPr>
              <a:t>Чему  смеётесь,  над собой смеётесь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1" y="257845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ookman Old Style" pitchFamily="18" charset="0"/>
              </a:rPr>
              <a:t> И с этой мыслью я засну, и никого не прокляну!...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140968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ookman Old Style" pitchFamily="18" charset="0"/>
              </a:rPr>
              <a:t>Тройка, семёрка, туз! Тройка, семёрка, дама! </a:t>
            </a:r>
          </a:p>
        </p:txBody>
      </p:sp>
      <p:pic>
        <p:nvPicPr>
          <p:cNvPr id="8" name="Picture 12" descr="http://iskrinka.zp.ua/wp-content/uploads/2015/11/12053673-Business-Attention-exclamation-mark-with-up-hand-Stock-Vector-punctuation-830x104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013" y="4240412"/>
            <a:ext cx="1385157" cy="174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knigamir.com/upload/iblock/da9/da994e6892ddd86d8782b862dd9dcaa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1629" y="4026400"/>
            <a:ext cx="1333554" cy="2096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24smi.org/public/media/resize/660x-/person/2018/05/24/bvrbyhaeprk5-gorodnichi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04494">
            <a:off x="1609581" y="4539287"/>
            <a:ext cx="1049479" cy="1399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anpress.ru/sites/default/files/%D0%9C%D1%86%D1%8B%D1%80%D0%B8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4130097"/>
            <a:ext cx="1369465" cy="191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b1.culture.ru/c/68400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71901">
            <a:off x="4122847" y="4606094"/>
            <a:ext cx="1042991" cy="1311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globalbookclub.s3.amazonaws.com/resources/2755583/pikovaia_dama/cover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4094522"/>
            <a:ext cx="1244574" cy="1989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img1.liveinternet.ru/images/attach/d/1/132/705/132705129_3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61878">
            <a:off x="6732240" y="4530854"/>
            <a:ext cx="1003683" cy="1329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96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unveter.ru/uploads/posts/2018-06/1530007252_k1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37155"/>
            <a:ext cx="3515544" cy="10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7593" y="437155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3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0314" y="1415166"/>
            <a:ext cx="64740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33CC"/>
                </a:solidFill>
                <a:latin typeface="Bookman Old Style" pitchFamily="18" charset="0"/>
              </a:rPr>
              <a:t>«Родник поэзии»</a:t>
            </a:r>
            <a:endParaRPr lang="ru-RU" sz="2000" dirty="0">
              <a:solidFill>
                <a:srgbClr val="0033CC"/>
              </a:solidFill>
              <a:latin typeface="Bookman Old Style" pitchFamily="18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966229"/>
              </p:ext>
            </p:extLst>
          </p:nvPr>
        </p:nvGraphicFramePr>
        <p:xfrm>
          <a:off x="1547664" y="1963597"/>
          <a:ext cx="4114800" cy="98145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Calibri"/>
                        </a:rPr>
                        <a:t>По дороге зимней, …</a:t>
                      </a:r>
                      <a:endParaRPr lang="ru-RU" sz="1100" dirty="0">
                        <a:effectLst/>
                        <a:latin typeface="Bookman Old Style" pitchFamily="18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Calibri"/>
                        </a:rPr>
                        <a:t>Тройка … бежит.</a:t>
                      </a:r>
                      <a:endParaRPr lang="ru-RU" sz="1100" dirty="0">
                        <a:effectLst/>
                        <a:latin typeface="Bookman Old Style" pitchFamily="18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Calibri"/>
                        </a:rPr>
                        <a:t>…. однозвучный</a:t>
                      </a:r>
                      <a:endParaRPr lang="ru-RU" sz="1100" dirty="0">
                        <a:effectLst/>
                        <a:latin typeface="Bookman Old Style" pitchFamily="18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Calibri"/>
                        </a:rPr>
                        <a:t>Утомительно …</a:t>
                      </a:r>
                      <a:endParaRPr lang="ru-RU" sz="1100" dirty="0">
                        <a:effectLst/>
                        <a:latin typeface="Bookman Old Style" pitchFamily="18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548029"/>
              </p:ext>
            </p:extLst>
          </p:nvPr>
        </p:nvGraphicFramePr>
        <p:xfrm>
          <a:off x="1547664" y="3143900"/>
          <a:ext cx="3488690" cy="122682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488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557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755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Calibri"/>
                        </a:rPr>
                        <a:t>Всё прошло: с  … холодной</a:t>
                      </a:r>
                      <a:endParaRPr lang="ru-RU" sz="1100" dirty="0">
                        <a:effectLst/>
                        <a:latin typeface="Bookman Old Style" pitchFamily="18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755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Calibri"/>
                        </a:rPr>
                        <a:t>.. , голод настаёт;</a:t>
                      </a:r>
                      <a:endParaRPr lang="ru-RU" sz="1100" dirty="0">
                        <a:effectLst/>
                        <a:latin typeface="Bookman Old Style" pitchFamily="18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755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Calibri"/>
                        </a:rPr>
                        <a:t>Стрекоза ….</a:t>
                      </a:r>
                      <a:endParaRPr lang="ru-RU" sz="1100" dirty="0">
                        <a:effectLst/>
                        <a:latin typeface="Bookman Old Style" pitchFamily="18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755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Calibri"/>
                        </a:rPr>
                        <a:t>И кому же в … пойдёт</a:t>
                      </a:r>
                      <a:endParaRPr lang="ru-RU" sz="1100" dirty="0">
                        <a:effectLst/>
                        <a:latin typeface="Bookman Old Style" pitchFamily="18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755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Calibri"/>
                        </a:rPr>
                        <a:t>На … петь …!</a:t>
                      </a:r>
                      <a:endParaRPr lang="ru-RU" sz="1100" dirty="0">
                        <a:effectLst/>
                        <a:latin typeface="Bookman Old Style" pitchFamily="18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479763"/>
              </p:ext>
            </p:extLst>
          </p:nvPr>
        </p:nvGraphicFramePr>
        <p:xfrm>
          <a:off x="1547664" y="4681628"/>
          <a:ext cx="3488690" cy="98145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488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755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Calibri"/>
                        </a:rPr>
                        <a:t>Что ж, мы? На зимние...?</a:t>
                      </a:r>
                      <a:endParaRPr lang="ru-RU" sz="1100" dirty="0">
                        <a:effectLst/>
                        <a:latin typeface="Bookman Old Style" pitchFamily="18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755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Calibri"/>
                        </a:rPr>
                        <a:t>Не …  что ли командиры</a:t>
                      </a:r>
                      <a:endParaRPr lang="ru-RU" sz="1100" dirty="0">
                        <a:effectLst/>
                        <a:latin typeface="Bookman Old Style" pitchFamily="18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755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Calibri"/>
                        </a:rPr>
                        <a:t>…  изорвать мундиры</a:t>
                      </a:r>
                      <a:endParaRPr lang="ru-RU" sz="1100" dirty="0">
                        <a:effectLst/>
                        <a:latin typeface="Bookman Old Style" pitchFamily="18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755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  <a:ea typeface="Calibri"/>
                          <a:cs typeface="Calibri"/>
                        </a:rPr>
                        <a:t>О  … штыки?</a:t>
                      </a:r>
                      <a:endParaRPr lang="ru-RU" sz="1100" dirty="0">
                        <a:effectLst/>
                        <a:latin typeface="Bookman Old Style" pitchFamily="18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100" name="Picture 4" descr="https://ozon-st.cdn.ngenix.net/multimedia/10160535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0170" y="1469847"/>
            <a:ext cx="892869" cy="1361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handmade.minemegashop.ru/pictures/10190578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4147" y="3029316"/>
            <a:ext cx="1052457" cy="1352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s://ozon-st.cdn.ngenix.net/multimedia/100859183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4147" y="4653136"/>
            <a:ext cx="986921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1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456916"/>
              </p:ext>
            </p:extLst>
          </p:nvPr>
        </p:nvGraphicFramePr>
        <p:xfrm>
          <a:off x="1691680" y="1345487"/>
          <a:ext cx="4114800" cy="98145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         По дороге зимней, скучной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         Тройка борзая бежит.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         Колокольчик  однозвучный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         Утомительно гремит.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150459"/>
              </p:ext>
            </p:extLst>
          </p:nvPr>
        </p:nvGraphicFramePr>
        <p:xfrm>
          <a:off x="1691680" y="2757218"/>
          <a:ext cx="3488690" cy="122682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488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557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755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Всё  прошло: с зимой холодной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755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Нужда, голод настаёт;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755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Стрекоза уж не поёт: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755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И кому же в ум пойдёт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755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На желудок петь голодный!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483284"/>
              </p:ext>
            </p:extLst>
          </p:nvPr>
        </p:nvGraphicFramePr>
        <p:xfrm>
          <a:off x="1619672" y="4259818"/>
          <a:ext cx="3488690" cy="98145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488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755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Что ж, мы? На зимние квартиры?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755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Calibri"/>
                        </a:rPr>
                        <a:t>Не смеют что ли командиры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755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Calibri"/>
                        </a:rPr>
                        <a:t>Чужие изорвать мундиры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755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О русские штыки?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22" name="Picture 2" descr="https://avatars.mds.yandex.net/get-pdb/909209/fbbbe745-0800-411e-b16f-cb2238554ba7/s1200?webp=fal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0061" y="1300829"/>
            <a:ext cx="1368152" cy="1026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ds04.infourok.ru/uploads/ex/0b35/000932f4-ff99421a/hello_html_m567a29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246" y="2708920"/>
            <a:ext cx="98363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lusana.ru/files/6045/573/3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8124" y="4259818"/>
            <a:ext cx="843874" cy="1041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86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unveter.ru/uploads/posts/2018-06/1530007252_k1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37155"/>
            <a:ext cx="3515544" cy="10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7593" y="437155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4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0314" y="1415166"/>
            <a:ext cx="64740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33CC"/>
                </a:solidFill>
                <a:latin typeface="Bookman Old Style" pitchFamily="18" charset="0"/>
              </a:rPr>
              <a:t>«Откуда эти строки?»</a:t>
            </a:r>
            <a:endParaRPr lang="ru-RU" sz="2000" dirty="0">
              <a:solidFill>
                <a:srgbClr val="0033CC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02690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dirty="0">
                <a:latin typeface="Bookman Old Style" pitchFamily="18" charset="0"/>
              </a:rPr>
              <a:t>«Приехавший по именному повелению из Петербурга чиновник требует вас сей же час к себе. Он остановился в гостинице»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1290" y="3059668"/>
            <a:ext cx="4336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dirty="0">
                <a:latin typeface="Bookman Old Style" pitchFamily="18" charset="0"/>
              </a:rPr>
              <a:t>«Вот злонравия достойные плоды»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9476" y="3717031"/>
            <a:ext cx="7884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dirty="0">
                <a:latin typeface="Bookman Old Style" pitchFamily="18" charset="0"/>
              </a:rPr>
              <a:t>«Ну, </a:t>
            </a:r>
            <a:r>
              <a:rPr lang="ru-RU" dirty="0" err="1">
                <a:latin typeface="Bookman Old Style" pitchFamily="18" charset="0"/>
              </a:rPr>
              <a:t>Лексей</a:t>
            </a:r>
            <a:r>
              <a:rPr lang="ru-RU" dirty="0">
                <a:latin typeface="Bookman Old Style" pitchFamily="18" charset="0"/>
              </a:rPr>
              <a:t>, - ты не медаль, на шее у меня – не место тебе, а иди-ка ты в люди… И пошёл я в люди» </a:t>
            </a:r>
          </a:p>
        </p:txBody>
      </p:sp>
      <p:pic>
        <p:nvPicPr>
          <p:cNvPr id="6146" name="Picture 2" descr="https://ozon-st.cdn.ngenix.net/multimedia/10210477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1999" y="4509119"/>
            <a:ext cx="1135097" cy="1876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iskrinka.zp.ua/wp-content/uploads/2015/11/12053673-Business-Attention-exclamation-mark-with-up-hand-Stock-Vector-punctuation-830x104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4509120"/>
            <a:ext cx="1385157" cy="174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fiction-books.ru/img/101987538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7341" y="4499904"/>
            <a:ext cx="1220803" cy="1885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fiction-books.ru/img/102022162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0744" y="4499904"/>
            <a:ext cx="1145592" cy="1906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18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unveter.ru/uploads/posts/2018-06/1530007252_k1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37155"/>
            <a:ext cx="3515544" cy="10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7593" y="437155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5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0314" y="1415166"/>
            <a:ext cx="64740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33CC"/>
                </a:solidFill>
                <a:latin typeface="Bookman Old Style" pitchFamily="18" charset="0"/>
              </a:rPr>
              <a:t>«Народная мудрость»</a:t>
            </a:r>
            <a:endParaRPr lang="ru-RU" sz="2000" dirty="0">
              <a:solidFill>
                <a:srgbClr val="0033CC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3256" y="1916832"/>
            <a:ext cx="6961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dirty="0">
                <a:latin typeface="Bookman Old Style" pitchFamily="18" charset="0"/>
              </a:rPr>
              <a:t>Назовите эпиграф к повести А. С. Пушкина «Капитанская дочка»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5194" y="2782669"/>
            <a:ext cx="7493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dirty="0">
                <a:latin typeface="Bookman Old Style" pitchFamily="18" charset="0"/>
              </a:rPr>
              <a:t>Назовите эпиграф к рассказу А. С. Пушкина «Барышня-крестьянка»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3256" y="3645024"/>
            <a:ext cx="7321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dirty="0">
                <a:latin typeface="Bookman Old Style" pitchFamily="18" charset="0"/>
              </a:rPr>
              <a:t>Назовите эпиграф к комедии Н. В. Гоголя «Ревизор».</a:t>
            </a:r>
          </a:p>
        </p:txBody>
      </p:sp>
      <p:pic>
        <p:nvPicPr>
          <p:cNvPr id="7170" name="Picture 2" descr="https://img-gorod.ru/upload/iblock/5f9/5f920434c8ed0d5ff49ab9725942f6e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4306201"/>
            <a:ext cx="1412039" cy="2123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iskrinka.zp.ua/wp-content/uploads/2015/11/12053673-Business-Attention-exclamation-mark-with-up-hand-Stock-Vector-punctuation-830x104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677" y="4491489"/>
            <a:ext cx="1385157" cy="174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175727" y="4869160"/>
            <a:ext cx="1173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Береги честь смолоду. </a:t>
            </a:r>
          </a:p>
        </p:txBody>
      </p:sp>
      <p:pic>
        <p:nvPicPr>
          <p:cNvPr id="7172" name="Picture 4" descr="https://mybookland.ru/wp-content/uploads/2017/07/Baryshnya-krestyank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269342"/>
            <a:ext cx="1586156" cy="2154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654100" y="4841622"/>
            <a:ext cx="11102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 всех ты, Душенька, нарядах хороша.</a:t>
            </a:r>
          </a:p>
        </p:txBody>
      </p:sp>
      <p:pic>
        <p:nvPicPr>
          <p:cNvPr id="7174" name="Picture 6" descr="http://bookco.ru/image/102360172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4308" y="4286281"/>
            <a:ext cx="1364542" cy="216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144749" y="4669303"/>
            <a:ext cx="9095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 зеркало </a:t>
            </a:r>
            <a:r>
              <a:rPr lang="ru-RU" sz="1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неча</a:t>
            </a:r>
            <a:r>
              <a:rPr lang="ru-RU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пенять, </a:t>
            </a:r>
          </a:p>
          <a:p>
            <a:r>
              <a:rPr lang="ru-RU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Коли рожа крива. </a:t>
            </a:r>
          </a:p>
        </p:txBody>
      </p:sp>
    </p:spTree>
    <p:extLst>
      <p:ext uri="{BB962C8B-B14F-4D97-AF65-F5344CB8AC3E}">
        <p14:creationId xmlns:p14="http://schemas.microsoft.com/office/powerpoint/2010/main" val="56655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unveter.ru/uploads/posts/2018-06/1530007252_k1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37155"/>
            <a:ext cx="3515544" cy="10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7593" y="437155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6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0314" y="1415166"/>
            <a:ext cx="64740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33CC"/>
                </a:solidFill>
                <a:latin typeface="Bookman Old Style" pitchFamily="18" charset="0"/>
              </a:rPr>
              <a:t>«Фамилия героя»</a:t>
            </a:r>
            <a:endParaRPr lang="ru-RU" sz="2000" dirty="0">
              <a:solidFill>
                <a:srgbClr val="0033CC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6584" y="1815276"/>
            <a:ext cx="7747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dirty="0">
                <a:latin typeface="Bookman Old Style" pitchFamily="18" charset="0"/>
              </a:rPr>
              <a:t>Назовите фамилию знахаря, который умел заговаривать зубную боль. Известно, что звали его Яков Васильевич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6584" y="2564904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dirty="0">
                <a:latin typeface="Bookman Old Style" pitchFamily="18" charset="0"/>
              </a:rPr>
              <a:t>Назовите фамилию купца, погибшего за честь  красавицы - жены Алёны Дмитриевны. Известно, что звали его Степан </a:t>
            </a:r>
            <a:r>
              <a:rPr lang="ru-RU" dirty="0" err="1">
                <a:latin typeface="Bookman Old Style" pitchFamily="18" charset="0"/>
              </a:rPr>
              <a:t>Парамонович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8004" y="3661936"/>
            <a:ext cx="7755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dirty="0">
                <a:latin typeface="Bookman Old Style" pitchFamily="18" charset="0"/>
              </a:rPr>
              <a:t>Назовите фамилию мелкого чиновника,  которого ограбили на улице, сняли верхнюю одежду. Известно, что звали его Акакий Акакиевич </a:t>
            </a:r>
          </a:p>
        </p:txBody>
      </p:sp>
      <p:pic>
        <p:nvPicPr>
          <p:cNvPr id="8194" name="Picture 2" descr="https://ozon-st.cdn.ngenix.net/multimedia/10252963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6409" y="4619458"/>
            <a:ext cx="1305007" cy="1950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iskrinka.zp.ua/wp-content/uploads/2015/11/12053673-Business-Attention-exclamation-mark-with-up-hand-Stock-Vector-punctuation-830x104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665087"/>
            <a:ext cx="1385157" cy="174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99924" y="5416316"/>
            <a:ext cx="6639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Овсов</a:t>
            </a:r>
          </a:p>
        </p:txBody>
      </p:sp>
      <p:pic>
        <p:nvPicPr>
          <p:cNvPr id="8196" name="Picture 4" descr="https://img.labirint.ru/images/comments_pic/1422/2_9cf3f6eba79caeeec84c4e8ffd469da7_140131733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563888" y="4614627"/>
            <a:ext cx="1509767" cy="196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052227" y="5458089"/>
            <a:ext cx="13227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Калашников </a:t>
            </a:r>
          </a:p>
        </p:txBody>
      </p:sp>
      <p:pic>
        <p:nvPicPr>
          <p:cNvPr id="8198" name="Picture 6" descr="https://ozon-st.cdn.ngenix.net/multimedia/102429054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5025" y="4511726"/>
            <a:ext cx="1260823" cy="2047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596336" y="5407749"/>
            <a:ext cx="12073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Башмачкин</a:t>
            </a:r>
            <a:endParaRPr lang="ru-RU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3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unveter.ru/uploads/posts/2018-06/1530007252_k1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37155"/>
            <a:ext cx="3515544" cy="10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7593" y="437155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7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0314" y="1415166"/>
            <a:ext cx="64740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33CC"/>
                </a:solidFill>
                <a:latin typeface="Bookman Old Style" pitchFamily="18" charset="0"/>
              </a:rPr>
              <a:t>«Вот моя деревня»</a:t>
            </a:r>
            <a:endParaRPr lang="ru-RU" sz="2000" dirty="0">
              <a:solidFill>
                <a:srgbClr val="0033CC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922838"/>
            <a:ext cx="4649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dirty="0">
                <a:latin typeface="Bookman Old Style" pitchFamily="18" charset="0"/>
              </a:rPr>
              <a:t>Место жительства кузнеца  </a:t>
            </a:r>
            <a:r>
              <a:rPr lang="ru-RU" dirty="0" err="1">
                <a:latin typeface="Bookman Old Style" pitchFamily="18" charset="0"/>
              </a:rPr>
              <a:t>Вакулы</a:t>
            </a:r>
            <a:r>
              <a:rPr lang="ru-RU" dirty="0">
                <a:latin typeface="Bookman Old Style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15910" y="2420888"/>
            <a:ext cx="7516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dirty="0">
                <a:latin typeface="Bookman Old Style" pitchFamily="18" charset="0"/>
              </a:rPr>
              <a:t>Родное село Владимира Андреевича Дубровского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0287" y="2924944"/>
            <a:ext cx="4891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dirty="0">
                <a:latin typeface="Bookman Old Style" pitchFamily="18" charset="0"/>
              </a:rPr>
              <a:t>Родное село  богатыря Ильи Муромца </a:t>
            </a:r>
          </a:p>
        </p:txBody>
      </p:sp>
      <p:pic>
        <p:nvPicPr>
          <p:cNvPr id="9218" name="Picture 2" descr="https://cdn.eksmo.ru/v2/430000000000007505/COVER/cover3d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0708" y="3745202"/>
            <a:ext cx="1841842" cy="278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iskrinka.zp.ua/wp-content/uploads/2015/11/12053673-Business-Attention-exclamation-mark-with-up-hand-Stock-Vector-punctuation-830x104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1385157" cy="174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01629" y="3452762"/>
            <a:ext cx="10342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Диканьки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7341" y="3452761"/>
            <a:ext cx="16466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село </a:t>
            </a:r>
            <a:r>
              <a:rPr lang="ru-RU" sz="1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Кистенёвка</a:t>
            </a:r>
            <a:endParaRPr lang="ru-RU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222" name="Picture 6" descr="http://ozon-st.cdn.ngenix.net/multimedia/10059465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3200" y="3746652"/>
            <a:ext cx="1811113" cy="2750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452320" y="3469653"/>
            <a:ext cx="11961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Карачарово</a:t>
            </a:r>
            <a:endParaRPr lang="ru-RU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224" name="Picture 8" descr="https://img.shoptio.ru/etc/media/266x266/product/1/019/1/01205247/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78540" y="3751605"/>
            <a:ext cx="1728192" cy="2794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49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4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64A2"/>
      </a:hlink>
      <a:folHlink>
        <a:srgbClr val="8064A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583</Words>
  <Application>Microsoft Office PowerPoint</Application>
  <PresentationFormat>Экран (4:3)</PresentationFormat>
  <Paragraphs>102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Bookman Old Style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Нежный</dc:title>
  <dc:creator>Фокина Лидия Петровна</dc:creator>
  <cp:keywords>Шаблон презентации</cp:keywords>
  <cp:lastModifiedBy>Пользователь</cp:lastModifiedBy>
  <cp:revision>58</cp:revision>
  <dcterms:created xsi:type="dcterms:W3CDTF">2017-02-23T13:11:39Z</dcterms:created>
  <dcterms:modified xsi:type="dcterms:W3CDTF">2024-11-18T03:53:34Z</dcterms:modified>
</cp:coreProperties>
</file>